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70" r:id="rId3"/>
    <p:sldId id="257" r:id="rId4"/>
    <p:sldId id="271" r:id="rId5"/>
    <p:sldId id="258" r:id="rId6"/>
    <p:sldId id="259" r:id="rId7"/>
    <p:sldId id="260" r:id="rId8"/>
    <p:sldId id="261" r:id="rId9"/>
    <p:sldId id="262" r:id="rId10"/>
    <p:sldId id="273" r:id="rId11"/>
    <p:sldId id="272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74" r:id="rId29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862" y="72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4350" y="1010211"/>
            <a:ext cx="5829300" cy="60512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514350" y="3212073"/>
            <a:ext cx="5829300" cy="60512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514350" y="1113584"/>
            <a:ext cx="5829300" cy="20574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426085" y="3080267"/>
            <a:ext cx="685800" cy="6858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502" y="1074167"/>
            <a:ext cx="5694998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48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789" y="3291840"/>
            <a:ext cx="4438841" cy="802386"/>
          </a:xfrm>
        </p:spPr>
        <p:txBody>
          <a:bodyPr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4" y="4704589"/>
            <a:ext cx="3559302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3210" y="3170396"/>
            <a:ext cx="671551" cy="480060"/>
          </a:xfrm>
        </p:spPr>
        <p:txBody>
          <a:bodyPr/>
          <a:lstStyle>
            <a:lvl1pPr>
              <a:defRPr sz="21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00050"/>
            <a:ext cx="1435894" cy="42291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0076" y="400050"/>
            <a:ext cx="4221956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1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0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6858000" cy="1455008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009" y="918972"/>
            <a:ext cx="5220653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248" y="3765042"/>
            <a:ext cx="5092065" cy="800100"/>
          </a:xfrm>
        </p:spPr>
        <p:txBody>
          <a:bodyPr anchor="t">
            <a:normAutofit/>
          </a:bodyPr>
          <a:lstStyle>
            <a:lvl1pPr marL="0" indent="0">
              <a:buNone/>
              <a:defRPr sz="1350" b="0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33938" y="4704589"/>
            <a:ext cx="1487424" cy="27384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27074" y="4704588"/>
            <a:ext cx="3559302" cy="27384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75397" y="1822967"/>
            <a:ext cx="685800" cy="6858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088" y="1881455"/>
            <a:ext cx="668418" cy="540249"/>
          </a:xfrm>
        </p:spPr>
        <p:txBody>
          <a:bodyPr/>
          <a:lstStyle>
            <a:lvl1pPr>
              <a:defRPr sz="21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5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274320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4164" y="1645920"/>
            <a:ext cx="274320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4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6192"/>
            <a:ext cx="274320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057400"/>
            <a:ext cx="274320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5595" y="1536192"/>
            <a:ext cx="274320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5595" y="2057400"/>
            <a:ext cx="274320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8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4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70854" y="1"/>
            <a:ext cx="2187146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173" y="514350"/>
            <a:ext cx="1800225" cy="1303020"/>
          </a:xfrm>
        </p:spPr>
        <p:txBody>
          <a:bodyPr anchor="b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514350"/>
            <a:ext cx="3775329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9173" y="1817370"/>
            <a:ext cx="1800225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13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91998" y="4691444"/>
            <a:ext cx="294894" cy="29489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4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70854" y="1"/>
            <a:ext cx="2187146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173" y="514350"/>
            <a:ext cx="1800225" cy="1303020"/>
          </a:xfrm>
        </p:spPr>
        <p:txBody>
          <a:bodyPr anchor="b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4670854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9173" y="1817370"/>
            <a:ext cx="1800225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13">
                <a:solidFill>
                  <a:schemeClr val="accent1">
                    <a:lumMod val="5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91998" y="4691444"/>
            <a:ext cx="294894" cy="294894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91998" y="4691444"/>
            <a:ext cx="294894" cy="294894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0" y="363474"/>
            <a:ext cx="58293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91056"/>
            <a:ext cx="58293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94276" y="4704589"/>
            <a:ext cx="18413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04589"/>
            <a:ext cx="35593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2510" y="4704589"/>
            <a:ext cx="36004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 b="1" spc="-53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9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15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89" y="2031684"/>
            <a:ext cx="6515593" cy="601790"/>
          </a:xfrm>
        </p:spPr>
        <p:txBody>
          <a:bodyPr>
            <a:noAutofit/>
          </a:bodyPr>
          <a:lstStyle/>
          <a:p>
            <a:r>
              <a:rPr sz="3600" dirty="0"/>
              <a:t>Fake News Detection System</a:t>
            </a:r>
          </a:p>
          <a:p>
            <a:r>
              <a:rPr sz="3600" dirty="0"/>
              <a:t>Using Machine Learning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3160E-86F4-E6B1-B33F-71001D8F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27" y="3693033"/>
            <a:ext cx="3289060" cy="802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1F53-3540-114E-809E-EA82E604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551" y="454914"/>
            <a:ext cx="2612898" cy="733806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5905-5499-1752-DB4D-8DE2C704C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62" y="1216533"/>
            <a:ext cx="4383786" cy="12428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Colums</a:t>
            </a:r>
            <a:r>
              <a:rPr lang="en-IN" dirty="0"/>
              <a:t> :</a:t>
            </a:r>
          </a:p>
          <a:p>
            <a:pPr lvl="2"/>
            <a:r>
              <a:rPr lang="en-IN" dirty="0">
                <a:latin typeface="Berlin Sans FB Demi" panose="020E0802020502020306" pitchFamily="34" charset="0"/>
              </a:rPr>
              <a:t>Title : (Headline of the News)</a:t>
            </a:r>
          </a:p>
          <a:p>
            <a:pPr lvl="2"/>
            <a:r>
              <a:rPr lang="en-IN" dirty="0">
                <a:latin typeface="Berlin Sans FB Demi" panose="020E0802020502020306" pitchFamily="34" charset="0"/>
              </a:rPr>
              <a:t>Text : (news texts)</a:t>
            </a:r>
          </a:p>
          <a:p>
            <a:pPr lvl="2"/>
            <a:r>
              <a:rPr lang="en-IN" dirty="0">
                <a:latin typeface="Berlin Sans FB Demi" panose="020E0802020502020306" pitchFamily="34" charset="0"/>
              </a:rPr>
              <a:t>Subject : (like </a:t>
            </a:r>
            <a:r>
              <a:rPr lang="en-IN" dirty="0" err="1">
                <a:latin typeface="Berlin Sans FB Demi" panose="020E0802020502020306" pitchFamily="34" charset="0"/>
              </a:rPr>
              <a:t>PoliticsNews</a:t>
            </a:r>
            <a:r>
              <a:rPr lang="en-IN" dirty="0">
                <a:latin typeface="Berlin Sans FB Demi" panose="020E0802020502020306" pitchFamily="34" charset="0"/>
              </a:rPr>
              <a:t>, </a:t>
            </a:r>
            <a:r>
              <a:rPr lang="en-IN" dirty="0" err="1">
                <a:latin typeface="Berlin Sans FB Demi" panose="020E0802020502020306" pitchFamily="34" charset="0"/>
              </a:rPr>
              <a:t>WorldNews</a:t>
            </a:r>
            <a:r>
              <a:rPr lang="en-IN" dirty="0">
                <a:latin typeface="Berlin Sans FB Demi" panose="020E0802020502020306" pitchFamily="34" charset="0"/>
              </a:rPr>
              <a:t> etc)</a:t>
            </a:r>
          </a:p>
          <a:p>
            <a:pPr lvl="2"/>
            <a:r>
              <a:rPr lang="en-IN" dirty="0">
                <a:latin typeface="Berlin Sans FB Demi" panose="020E0802020502020306" pitchFamily="34" charset="0"/>
              </a:rPr>
              <a:t>Date : (date when news published)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91532-CE3E-7461-5311-808209F6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62" y="2571750"/>
            <a:ext cx="2872418" cy="1930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8084E-C17A-836B-7959-10788935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560" y="2571750"/>
            <a:ext cx="2872417" cy="17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6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D7CA-FD1F-3A01-DE19-D3C14D7E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6" y="359209"/>
            <a:ext cx="2527554" cy="404622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3">
                    <a:lumMod val="50000"/>
                  </a:schemeClr>
                </a:solidFill>
                <a:latin typeface="Berlin Sans FB Demi" panose="020E0802020502020306" pitchFamily="34" charset="0"/>
              </a:rPr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72868-7309-B384-0AD9-BACD35BE5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781" y="906052"/>
            <a:ext cx="4574240" cy="307463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10984-8E73-302A-D3D7-B051EFE4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4" y="1635453"/>
            <a:ext cx="1188985" cy="459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0BC45-BF45-915B-E4C9-76658773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34564">
            <a:off x="769127" y="839260"/>
            <a:ext cx="673320" cy="807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1E221-D5E8-FFFD-C5D7-AFBDFA3CD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7" y="3048829"/>
            <a:ext cx="1532771" cy="1021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4BF92-E77D-6925-AA1F-2F5379D11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128612">
            <a:off x="186256" y="2418836"/>
            <a:ext cx="1019439" cy="5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B525-3695-B056-31C8-4CE59A29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568383"/>
            <a:ext cx="2752481" cy="69160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Condensed" panose="020B0502040204020203" pitchFamily="34" charset="0"/>
              </a:rPr>
              <a:t>Data processing 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2131D-490D-CC29-86CD-5DDF6ED148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4975" y="1682017"/>
            <a:ext cx="598805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 unwanted characters, punctuation, numbers, and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Normalization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all words to lowercase for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 sentences into individual words (tokens).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Removal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 common words like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“the”, “is”, “and”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don’t add meaning.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Lemmatization / Stemming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words to their base form (e.g.,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running → run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processed text into numerical features using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5897D-10CA-121D-4B47-0D050640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056" y="0"/>
            <a:ext cx="2625969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30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91D35-CD66-257C-A5DE-9BB9EA546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27" y="1028832"/>
            <a:ext cx="5829300" cy="1183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7F977-936A-48D3-1E0E-FB00304257DA}"/>
              </a:ext>
            </a:extLst>
          </p:cNvPr>
          <p:cNvSpPr txBox="1"/>
          <p:nvPr/>
        </p:nvSpPr>
        <p:spPr>
          <a:xfrm>
            <a:off x="324827" y="310649"/>
            <a:ext cx="31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Importing libraries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BE734-A1FA-9729-62FF-B8ADC0EC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" y="3279662"/>
            <a:ext cx="6103815" cy="835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9AF32-59C2-CE68-3632-6B8219C98CF0}"/>
              </a:ext>
            </a:extLst>
          </p:cNvPr>
          <p:cNvSpPr txBox="1"/>
          <p:nvPr/>
        </p:nvSpPr>
        <p:spPr>
          <a:xfrm>
            <a:off x="451827" y="2649415"/>
            <a:ext cx="250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Importing the File </a:t>
            </a:r>
          </a:p>
        </p:txBody>
      </p:sp>
    </p:spTree>
    <p:extLst>
      <p:ext uri="{BB962C8B-B14F-4D97-AF65-F5344CB8AC3E}">
        <p14:creationId xmlns:p14="http://schemas.microsoft.com/office/powerpoint/2010/main" val="191965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20269-B1B6-A5AF-269F-8FFC2ED13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60" y="3477025"/>
            <a:ext cx="5829300" cy="1298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8E3A2-7E8F-93EE-A240-E72BECD99133}"/>
              </a:ext>
            </a:extLst>
          </p:cNvPr>
          <p:cNvSpPr txBox="1"/>
          <p:nvPr/>
        </p:nvSpPr>
        <p:spPr>
          <a:xfrm>
            <a:off x="420566" y="2750707"/>
            <a:ext cx="59870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Aptos" panose="020B0004020202020204" pitchFamily="34" charset="0"/>
              </a:rPr>
              <a:t>Dropping all unwanted unnamed column which are created because of </a:t>
            </a:r>
          </a:p>
          <a:p>
            <a:r>
              <a:rPr lang="en-IN" sz="1400" dirty="0">
                <a:latin typeface="Aptos" panose="020B0004020202020204" pitchFamily="34" charset="0"/>
              </a:rPr>
              <a:t>        commas and special characters in the data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D1DE5-2A0D-54EC-EABB-4EE91725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31" y="508343"/>
            <a:ext cx="6199538" cy="2063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F9ED9-01CC-9291-04AE-A58BDF587CC3}"/>
              </a:ext>
            </a:extLst>
          </p:cNvPr>
          <p:cNvSpPr txBox="1"/>
          <p:nvPr/>
        </p:nvSpPr>
        <p:spPr>
          <a:xfrm>
            <a:off x="420566" y="4953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Before :</a:t>
            </a:r>
          </a:p>
        </p:txBody>
      </p:sp>
    </p:spTree>
    <p:extLst>
      <p:ext uri="{BB962C8B-B14F-4D97-AF65-F5344CB8AC3E}">
        <p14:creationId xmlns:p14="http://schemas.microsoft.com/office/powerpoint/2010/main" val="1048077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160DA-97FF-6E83-0B9F-030672691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88" y="63722"/>
            <a:ext cx="5519128" cy="1165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41E83-9056-8F49-BA5F-71C895DB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6" y="1668802"/>
            <a:ext cx="5519128" cy="3447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B2E37-6BB7-2A48-960F-BE77CC6948BD}"/>
              </a:ext>
            </a:extLst>
          </p:cNvPr>
          <p:cNvSpPr txBox="1"/>
          <p:nvPr/>
        </p:nvSpPr>
        <p:spPr>
          <a:xfrm>
            <a:off x="404933" y="12644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j-lt"/>
              </a:rPr>
              <a:t>After</a:t>
            </a:r>
            <a:r>
              <a:rPr lang="en-IN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053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E7D62-93E5-64C2-1DCD-B61D37222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835" y="536842"/>
            <a:ext cx="4706327" cy="15970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55F4F-19C7-BDD6-640E-ABB629DB4166}"/>
              </a:ext>
            </a:extLst>
          </p:cNvPr>
          <p:cNvSpPr txBox="1"/>
          <p:nvPr/>
        </p:nvSpPr>
        <p:spPr>
          <a:xfrm>
            <a:off x="554892" y="127949"/>
            <a:ext cx="3317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 err="1">
                <a:latin typeface="+mj-lt"/>
              </a:rPr>
              <a:t>Concatinating</a:t>
            </a:r>
            <a:r>
              <a:rPr lang="en-IN" sz="1600" b="1" dirty="0">
                <a:latin typeface="+mj-lt"/>
              </a:rPr>
              <a:t> two data’s into 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04674-5476-4441-3323-83FB1947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4775"/>
            <a:ext cx="6858000" cy="26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E1BB-14DB-C057-B027-105C30A91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60" y="289169"/>
            <a:ext cx="5597280" cy="544088"/>
          </a:xfrm>
        </p:spPr>
        <p:txBody>
          <a:bodyPr>
            <a:normAutofit fontScale="90000"/>
          </a:bodyPr>
          <a:lstStyle/>
          <a:p>
            <a:r>
              <a:rPr lang="en-US" sz="1600" b="1" dirty="0" err="1">
                <a:solidFill>
                  <a:schemeClr val="tx1"/>
                </a:solidFill>
              </a:rPr>
              <a:t>droping</a:t>
            </a:r>
            <a:r>
              <a:rPr lang="en-US" sz="1600" b="1" dirty="0">
                <a:solidFill>
                  <a:schemeClr val="tx1"/>
                </a:solidFill>
              </a:rPr>
              <a:t> the unwanted data columns from the data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A53A6-8A54-1A2B-9C2E-3669F25D2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561" y="755103"/>
            <a:ext cx="6102879" cy="3795893"/>
          </a:xfrm>
        </p:spPr>
      </p:pic>
    </p:spTree>
    <p:extLst>
      <p:ext uri="{BB962C8B-B14F-4D97-AF65-F5344CB8AC3E}">
        <p14:creationId xmlns:p14="http://schemas.microsoft.com/office/powerpoint/2010/main" val="271012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F60A4-FCC5-CD12-D9D3-F35DD49FD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917" y="374303"/>
            <a:ext cx="5829300" cy="1172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85BCB-94FD-7184-478E-FAA83CFE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4" y="1866072"/>
            <a:ext cx="566816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0906-BAED-945C-4946-205A2A59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11" y="367679"/>
            <a:ext cx="1947496" cy="5743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Text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2F7C-A982-CEFB-A99B-198B7BC3C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59" y="1213665"/>
            <a:ext cx="6003681" cy="373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cleaning is the process of preparing raw text data so it can be used for analysis or machine learning.</a:t>
            </a:r>
            <a:br>
              <a:rPr lang="en-US" dirty="0"/>
            </a:br>
            <a:r>
              <a:rPr lang="en-US" dirty="0"/>
              <a:t>It removes unwanted parts of text and keeps only the useful information.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Convert all text to lowercase → "Apple" and "apple" become the same.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Remove punctuation, symbols, and special characters.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Remove URLs, HTML tags, or extra spaces.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Remove numbers if not needed.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(like "is", "the", "and") that don’t add meaning.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Perform stemming/lemmatization (reduce words to their base form, e.g., </a:t>
            </a:r>
            <a:r>
              <a:rPr lang="en-US" i="1" dirty="0"/>
              <a:t>playing → play</a:t>
            </a:r>
            <a:r>
              <a:rPr lang="en-US" dirty="0"/>
              <a:t>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9D267-DA04-A917-F808-D65A7C9616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575" y="96066"/>
            <a:ext cx="1676398" cy="11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6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549D-B5DF-DF64-5C77-8AC4B87B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348" y="349789"/>
            <a:ext cx="1399826" cy="35235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About 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F0AD5E-1F01-53B7-2971-BB5A97CD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55177"/>
              </p:ext>
            </p:extLst>
          </p:nvPr>
        </p:nvGraphicFramePr>
        <p:xfrm>
          <a:off x="493358" y="812296"/>
          <a:ext cx="5871284" cy="38563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4992">
                  <a:extLst>
                    <a:ext uri="{9D8B030D-6E8A-4147-A177-3AD203B41FA5}">
                      <a16:colId xmlns:a16="http://schemas.microsoft.com/office/drawing/2014/main" val="232697461"/>
                    </a:ext>
                  </a:extLst>
                </a:gridCol>
                <a:gridCol w="4246292">
                  <a:extLst>
                    <a:ext uri="{9D8B030D-6E8A-4147-A177-3AD203B41FA5}">
                      <a16:colId xmlns:a16="http://schemas.microsoft.com/office/drawing/2014/main" val="3605987778"/>
                    </a:ext>
                  </a:extLst>
                </a:gridCol>
              </a:tblGrid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DIPTESH CHAUDHARY ,KALPESH CHAUDHARY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4579"/>
                  </a:ext>
                </a:extLst>
              </a:tr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ENROLLMENT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23082701008,23082701009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60171"/>
                  </a:ext>
                </a:extLst>
              </a:tr>
              <a:tr h="380424">
                <a:tc>
                  <a:txBody>
                    <a:bodyPr/>
                    <a:lstStyle/>
                    <a:p>
                      <a:r>
                        <a:rPr lang="en-IN" dirty="0"/>
                        <a:t>GROUP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22876"/>
                  </a:ext>
                </a:extLst>
              </a:tr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GROUP MENTOR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HEMANI PATEL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408774"/>
                  </a:ext>
                </a:extLst>
              </a:tr>
              <a:tr h="380424">
                <a:tc>
                  <a:txBody>
                    <a:bodyPr/>
                    <a:lstStyle/>
                    <a:p>
                      <a:r>
                        <a:rPr lang="en-IN" dirty="0"/>
                        <a:t>COURSE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BSC IT(DATA SCIENCE) – 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SEM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36981"/>
                  </a:ext>
                </a:extLst>
              </a:tr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DEPARTMENT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DEPARTMENT OF COMPUTER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539583"/>
                  </a:ext>
                </a:extLst>
              </a:tr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UNIVERSITY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GANPAT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62088"/>
                  </a:ext>
                </a:extLst>
              </a:tr>
              <a:tr h="515917">
                <a:tc>
                  <a:txBody>
                    <a:bodyPr/>
                    <a:lstStyle/>
                    <a:p>
                      <a:r>
                        <a:rPr lang="en-IN" dirty="0"/>
                        <a:t>ACADEMIC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2025 - 26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34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33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F79FA7-03DF-867C-7C01-FB7E7DFB4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977" y="715994"/>
            <a:ext cx="4676505" cy="185575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236DC5-D920-94FF-FE64-CF4D5050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8" y="3677307"/>
            <a:ext cx="5391262" cy="75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8CC6CE-EDFF-5E68-9BDB-8159418E7CC1}"/>
              </a:ext>
            </a:extLst>
          </p:cNvPr>
          <p:cNvSpPr txBox="1"/>
          <p:nvPr/>
        </p:nvSpPr>
        <p:spPr>
          <a:xfrm>
            <a:off x="508000" y="283248"/>
            <a:ext cx="349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+mj-lt"/>
              </a:rPr>
              <a:t>Function that perform text cleaning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096F2-F3B1-8ABE-F796-227F4F029CF2}"/>
              </a:ext>
            </a:extLst>
          </p:cNvPr>
          <p:cNvSpPr txBox="1"/>
          <p:nvPr/>
        </p:nvSpPr>
        <p:spPr>
          <a:xfrm>
            <a:off x="508000" y="3048001"/>
            <a:ext cx="394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>
                <a:latin typeface="+mj-lt"/>
              </a:rPr>
              <a:t>Applying the Function to the text column</a:t>
            </a:r>
          </a:p>
        </p:txBody>
      </p:sp>
    </p:spTree>
    <p:extLst>
      <p:ext uri="{BB962C8B-B14F-4D97-AF65-F5344CB8AC3E}">
        <p14:creationId xmlns:p14="http://schemas.microsoft.com/office/powerpoint/2010/main" val="195251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C71D05-A116-6F19-188F-8772AE0A3AA6}"/>
              </a:ext>
            </a:extLst>
          </p:cNvPr>
          <p:cNvSpPr txBox="1"/>
          <p:nvPr/>
        </p:nvSpPr>
        <p:spPr>
          <a:xfrm>
            <a:off x="400079" y="261053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After text Cleaning: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70897E-2D54-C46B-E632-0C10A83EE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291" y="895106"/>
            <a:ext cx="5325417" cy="3668989"/>
          </a:xfrm>
        </p:spPr>
      </p:pic>
    </p:spTree>
    <p:extLst>
      <p:ext uri="{BB962C8B-B14F-4D97-AF65-F5344CB8AC3E}">
        <p14:creationId xmlns:p14="http://schemas.microsoft.com/office/powerpoint/2010/main" val="385967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317A-982E-4578-6A5B-2A99E92C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688" y="363474"/>
            <a:ext cx="2971312" cy="44932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tx1"/>
                </a:solidFill>
              </a:rPr>
              <a:t>Feature Extraction: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DEAD-4C2E-D1D8-52C5-3B4E27DF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966734"/>
            <a:ext cx="5829300" cy="2237574"/>
          </a:xfrm>
        </p:spPr>
        <p:txBody>
          <a:bodyPr/>
          <a:lstStyle/>
          <a:p>
            <a:r>
              <a:rPr lang="en-US" dirty="0"/>
              <a:t>👉 After cleaning the text, we need to convert it into a numerical form because machine learning models can’t understand plain text.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1" dirty="0"/>
              <a:t>Techniques used:</a:t>
            </a:r>
          </a:p>
          <a:p>
            <a:pPr marL="205740" lvl="1" indent="0">
              <a:buNone/>
            </a:pPr>
            <a:r>
              <a:rPr lang="en-US" sz="1600" dirty="0"/>
              <a:t>TF-IDF (Term Frequency – Inverse Document Frequency)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/>
              <a:t>TF-IDF</a:t>
            </a:r>
            <a:r>
              <a:rPr lang="en-US" sz="1400" dirty="0"/>
              <a:t> to convert cleaned news articles into numerical feature vectors. These vectors are then fed into ML models.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61256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46C96A-9B11-0C42-AA9D-B4466CAB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2" y="360288"/>
            <a:ext cx="6682154" cy="1164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A33E3B-B7ED-1897-E6C5-FDDC9D451C08}"/>
              </a:ext>
            </a:extLst>
          </p:cNvPr>
          <p:cNvSpPr txBox="1"/>
          <p:nvPr/>
        </p:nvSpPr>
        <p:spPr>
          <a:xfrm>
            <a:off x="162168" y="1759357"/>
            <a:ext cx="653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train_test_split</a:t>
            </a:r>
            <a:r>
              <a:rPr lang="en-IN" b="1" dirty="0"/>
              <a:t>() : </a:t>
            </a:r>
            <a:r>
              <a:rPr lang="en-IN" sz="1600" dirty="0"/>
              <a:t>Splits dataset into training set and testing set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3A2F725-8A90-70A5-3358-FF73D468326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99291" y="2363729"/>
            <a:ext cx="59904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set </a:t>
            </a:r>
            <a:r>
              <a:rPr lang="en-US" altLang="en-US" b="1" dirty="0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75% of data (used to train the model)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set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25% of data (used to evaluate the model)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66F93-034E-6EF0-12E4-1B7DCFC40045}"/>
              </a:ext>
            </a:extLst>
          </p:cNvPr>
          <p:cNvSpPr txBox="1"/>
          <p:nvPr/>
        </p:nvSpPr>
        <p:spPr>
          <a:xfrm>
            <a:off x="162168" y="3343636"/>
            <a:ext cx="6269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 err="1"/>
              <a:t>xtrain</a:t>
            </a:r>
            <a:r>
              <a:rPr lang="en-US" sz="1400" dirty="0"/>
              <a:t> and </a:t>
            </a:r>
            <a:r>
              <a:rPr lang="en-US" sz="1400" b="1" dirty="0" err="1"/>
              <a:t>ytrain</a:t>
            </a:r>
            <a:r>
              <a:rPr lang="en-US" sz="1400" dirty="0"/>
              <a:t> are like the practice material for the model: it learns patterns from them</a:t>
            </a:r>
          </a:p>
          <a:p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CEF33-D2B9-4CF2-386B-41BBBC447F8C}"/>
              </a:ext>
            </a:extLst>
          </p:cNvPr>
          <p:cNvSpPr txBox="1"/>
          <p:nvPr/>
        </p:nvSpPr>
        <p:spPr>
          <a:xfrm>
            <a:off x="143606" y="3982993"/>
            <a:ext cx="65707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 err="1"/>
              <a:t>xtest</a:t>
            </a:r>
            <a:r>
              <a:rPr lang="en-US" sz="1400" dirty="0"/>
              <a:t> and </a:t>
            </a:r>
            <a:r>
              <a:rPr lang="en-US" sz="1400" b="1" dirty="0" err="1"/>
              <a:t>ytest</a:t>
            </a:r>
            <a:r>
              <a:rPr lang="en-US" sz="1400" dirty="0"/>
              <a:t> are like the final exam: we test the model on new data (</a:t>
            </a:r>
            <a:r>
              <a:rPr lang="en-US" sz="1400" dirty="0" err="1"/>
              <a:t>xtest</a:t>
            </a:r>
            <a:r>
              <a:rPr lang="en-US" sz="1400" dirty="0"/>
              <a:t>) and check if its answers match the real answers (</a:t>
            </a:r>
            <a:r>
              <a:rPr lang="en-US" sz="1400" dirty="0" err="1"/>
              <a:t>ytest</a:t>
            </a:r>
            <a:r>
              <a:rPr lang="en-US" sz="1400" dirty="0"/>
              <a:t>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8191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438099-9B4B-B8A6-D555-DE41E649D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28" y="43381"/>
            <a:ext cx="5829300" cy="12267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AB33D-2A18-2A4B-DAD8-09542AD25D37}"/>
              </a:ext>
            </a:extLst>
          </p:cNvPr>
          <p:cNvSpPr txBox="1"/>
          <p:nvPr/>
        </p:nvSpPr>
        <p:spPr>
          <a:xfrm>
            <a:off x="215622" y="1510881"/>
            <a:ext cx="2644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/>
              <a:t>vectorizer = </a:t>
            </a:r>
            <a:r>
              <a:rPr lang="en-IN" sz="1200" b="1" dirty="0" err="1"/>
              <a:t>TfidfVectorizer</a:t>
            </a:r>
            <a:r>
              <a:rPr lang="en-IN" sz="1200" b="1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DABF9-ED46-1F6D-2443-1A8D06A15A44}"/>
              </a:ext>
            </a:extLst>
          </p:cNvPr>
          <p:cNvSpPr txBox="1"/>
          <p:nvPr/>
        </p:nvSpPr>
        <p:spPr>
          <a:xfrm>
            <a:off x="514350" y="1884398"/>
            <a:ext cx="5895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j-lt"/>
              </a:rPr>
              <a:t>It assigns weights to words:</a:t>
            </a:r>
          </a:p>
          <a:p>
            <a:r>
              <a:rPr lang="en-US" sz="1200" dirty="0"/>
              <a:t>         -High weight if the word is important in that document.</a:t>
            </a:r>
          </a:p>
          <a:p>
            <a:r>
              <a:rPr lang="en-US" sz="1200" dirty="0"/>
              <a:t>         -Low weight if the word is common across many documents (like </a:t>
            </a:r>
            <a:r>
              <a:rPr lang="en-US" sz="1200" i="1" dirty="0"/>
              <a:t>the, is, and</a:t>
            </a:r>
            <a:r>
              <a:rPr lang="en-US" sz="1200" dirty="0"/>
              <a:t>).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6D8A2-F4E8-13B0-CC7D-43D143C28D10}"/>
              </a:ext>
            </a:extLst>
          </p:cNvPr>
          <p:cNvSpPr txBox="1"/>
          <p:nvPr/>
        </p:nvSpPr>
        <p:spPr>
          <a:xfrm>
            <a:off x="191422" y="2627247"/>
            <a:ext cx="3514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b="1" dirty="0" err="1"/>
              <a:t>xv_train</a:t>
            </a:r>
            <a:r>
              <a:rPr lang="fr-FR" sz="1200" b="1" dirty="0"/>
              <a:t> = </a:t>
            </a:r>
            <a:r>
              <a:rPr lang="fr-FR" sz="1200" b="1" dirty="0" err="1"/>
              <a:t>vectorizer.fit_transform</a:t>
            </a:r>
            <a:r>
              <a:rPr lang="fr-FR" sz="1200" b="1" dirty="0"/>
              <a:t>(</a:t>
            </a:r>
            <a:r>
              <a:rPr lang="fr-FR" sz="1200" b="1" dirty="0" err="1"/>
              <a:t>xtrain</a:t>
            </a:r>
            <a:r>
              <a:rPr lang="fr-FR" sz="1200" b="1" dirty="0"/>
              <a:t>)</a:t>
            </a:r>
            <a:endParaRPr lang="en-IN" sz="1200" b="1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D1DA369-581C-52FE-372E-F386CAFB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fit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learns the vocabulary (all words) from the training set.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converts each news text into a vector of numbers (word weights).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A402243-1C32-F579-93BD-A8D3F5E12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3062220"/>
            <a:ext cx="589514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learns the vocabulary (all words) from the training set.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converts each news text into a vector of numbers (word weights).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A82E00-FCCA-8457-7DB7-96FED8C4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05" y="3897402"/>
            <a:ext cx="2576602" cy="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A695-8881-E9A1-C333-15EB4966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285321"/>
            <a:ext cx="1900604" cy="621264"/>
          </a:xfrm>
        </p:spPr>
        <p:txBody>
          <a:bodyPr>
            <a:normAutofit/>
          </a:bodyPr>
          <a:lstStyle/>
          <a:p>
            <a:r>
              <a:rPr lang="en-IN" sz="2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DD2A-06CD-7DD5-9767-C9BD7564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62" y="906585"/>
            <a:ext cx="5122984" cy="3849995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>
                <a:latin typeface="+mj-lt"/>
              </a:rPr>
              <a:t>methodology follows a systematic approach: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Data Collection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Data Preprocessing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Feature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Model 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Model Evaluation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sz="1600" b="1" dirty="0"/>
              <a:t>Data Collection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Primary dataset: </a:t>
            </a:r>
            <a:r>
              <a:rPr lang="en-US" sz="1400" b="1" dirty="0"/>
              <a:t>Kaggle Fake and Real News Dataset</a:t>
            </a: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Additional data: </a:t>
            </a:r>
            <a:r>
              <a:rPr lang="en-US" sz="1400" b="1" dirty="0"/>
              <a:t>Web scraping using </a:t>
            </a:r>
            <a:r>
              <a:rPr lang="en-US" sz="1400" b="1" dirty="0" err="1"/>
              <a:t>BeautifulSoup</a:t>
            </a:r>
            <a:r>
              <a:rPr lang="en-US" sz="1400" dirty="0"/>
              <a:t> for real-time headlines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Data stored in </a:t>
            </a:r>
            <a:r>
              <a:rPr lang="en-US" sz="1400" b="1" dirty="0"/>
              <a:t>CSV format</a:t>
            </a:r>
            <a:r>
              <a:rPr lang="en-US" sz="1400" dirty="0"/>
              <a:t> with attributes: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1" dirty="0"/>
              <a:t>Title</a:t>
            </a:r>
            <a:r>
              <a:rPr lang="en-US" sz="1400" dirty="0"/>
              <a:t> – News headline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1" dirty="0"/>
              <a:t>Text</a:t>
            </a:r>
            <a:r>
              <a:rPr lang="en-US" sz="1400" dirty="0"/>
              <a:t> – Full article text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1" dirty="0"/>
              <a:t>Subject</a:t>
            </a:r>
            <a:r>
              <a:rPr lang="en-US" sz="1400" dirty="0"/>
              <a:t> – Category (e.g., Politics, World News)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b="1" dirty="0"/>
              <a:t>Date</a:t>
            </a:r>
            <a:r>
              <a:rPr lang="en-US" sz="1400" dirty="0"/>
              <a:t> – Publication date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964CE-9176-E45D-02EC-36FCF510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2" y="70336"/>
            <a:ext cx="2094524" cy="31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9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06E72D-3ACF-0AC8-9A5B-81E594913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85" y="743925"/>
            <a:ext cx="5394081" cy="1723549"/>
          </a:xfrm>
        </p:spPr>
        <p:txBody>
          <a:bodyPr>
            <a:normAutofit/>
          </a:bodyPr>
          <a:lstStyle/>
          <a:p>
            <a:r>
              <a:rPr lang="en-US" sz="1600" b="1" dirty="0"/>
              <a:t>Data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Cleaning</a:t>
            </a:r>
            <a:r>
              <a:rPr lang="en-US" sz="1400" dirty="0"/>
              <a:t>: Remove unwanted characters, punctuation, numbers, HTML tags, and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Normalization</a:t>
            </a:r>
            <a:r>
              <a:rPr lang="en-US" sz="1400" dirty="0"/>
              <a:t>: Convert text to lowercase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err="1"/>
              <a:t>Stopword</a:t>
            </a:r>
            <a:r>
              <a:rPr lang="en-US" sz="1400" b="1" dirty="0"/>
              <a:t> Removal</a:t>
            </a:r>
            <a:r>
              <a:rPr lang="en-US" sz="1400" dirty="0"/>
              <a:t>: Eliminate common words (e.g., </a:t>
            </a:r>
            <a:r>
              <a:rPr lang="en-US" sz="1400" i="1" dirty="0"/>
              <a:t>the, is, and</a:t>
            </a:r>
            <a:r>
              <a:rPr lang="en-US" sz="1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0656B-5B05-4311-F1FC-BC61AD3F05DD}"/>
              </a:ext>
            </a:extLst>
          </p:cNvPr>
          <p:cNvSpPr txBox="1"/>
          <p:nvPr/>
        </p:nvSpPr>
        <p:spPr>
          <a:xfrm>
            <a:off x="186104" y="2892670"/>
            <a:ext cx="5588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Feature Extraction</a:t>
            </a:r>
          </a:p>
          <a:p>
            <a:endParaRPr lang="en-US" sz="1400" b="1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Text converted into numerical form using </a:t>
            </a:r>
            <a:r>
              <a:rPr lang="en-US" sz="1200" b="1" dirty="0"/>
              <a:t>TF-IDF (Term Frequency – Inverse Document Frequency)</a:t>
            </a:r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Assigns </a:t>
            </a:r>
            <a:r>
              <a:rPr lang="en-US" sz="1200" b="1" dirty="0"/>
              <a:t>higher weight to unique words</a:t>
            </a:r>
            <a:r>
              <a:rPr lang="en-US" sz="1200" dirty="0"/>
              <a:t> and </a:t>
            </a:r>
            <a:r>
              <a:rPr lang="en-US" sz="1200" b="1" dirty="0"/>
              <a:t>lower weight to common words</a:t>
            </a:r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Produces feature vectors that can be used by ML models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2E35E-6602-E8F7-CE91-BA34EA54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46" y="1455922"/>
            <a:ext cx="1707254" cy="2560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C0EDC0-084D-7009-7416-D6F99059E9FD}"/>
              </a:ext>
            </a:extLst>
          </p:cNvPr>
          <p:cNvSpPr txBox="1"/>
          <p:nvPr/>
        </p:nvSpPr>
        <p:spPr>
          <a:xfrm>
            <a:off x="273538" y="155046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0384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B24A-3EBA-95A0-AD2E-CF5AAA812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1" y="764572"/>
            <a:ext cx="6167804" cy="2118458"/>
          </a:xfrm>
        </p:spPr>
        <p:txBody>
          <a:bodyPr/>
          <a:lstStyle/>
          <a:p>
            <a:r>
              <a:rPr lang="en-IN" sz="1400" b="1" dirty="0"/>
              <a:t>Model Training &amp; Testing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Data split using </a:t>
            </a:r>
            <a:r>
              <a:rPr lang="en-IN" sz="1400" b="1" dirty="0" err="1"/>
              <a:t>train_test_split</a:t>
            </a:r>
            <a:r>
              <a:rPr lang="en-IN" sz="1400" b="1" dirty="0"/>
              <a:t>()</a:t>
            </a:r>
            <a:r>
              <a:rPr lang="en-IN" sz="1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b="1" dirty="0"/>
              <a:t>Training Set (75%)</a:t>
            </a:r>
            <a:r>
              <a:rPr lang="en-IN" sz="1400" dirty="0"/>
              <a:t> → Used to train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400" b="1" dirty="0"/>
              <a:t>Testing Set (25%)</a:t>
            </a:r>
            <a:r>
              <a:rPr lang="en-IN" sz="1400" dirty="0"/>
              <a:t> → Used to evaluate model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Algorithms tested: Logistic Regression, Naive Bayes, Random Forest,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400" dirty="0"/>
              <a:t>Libraries used: </a:t>
            </a:r>
            <a:r>
              <a:rPr lang="en-IN" sz="1400" b="1" dirty="0"/>
              <a:t>scikit-learn, NLTK</a:t>
            </a:r>
            <a:endParaRPr lang="en-IN" sz="1400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B33B-129B-6596-2EC8-BB5F84AE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31" y="2695461"/>
            <a:ext cx="2948354" cy="1994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6396B-46AA-0700-BD4A-1E528766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74" y="2345103"/>
            <a:ext cx="1864664" cy="2796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F3571F-6F3C-A276-A48C-434D77905DE9}"/>
              </a:ext>
            </a:extLst>
          </p:cNvPr>
          <p:cNvSpPr txBox="1"/>
          <p:nvPr/>
        </p:nvSpPr>
        <p:spPr>
          <a:xfrm>
            <a:off x="343877" y="214760"/>
            <a:ext cx="18549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Methodology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221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5959BC-CFDA-71D0-502A-8E4A71360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778" y="419528"/>
            <a:ext cx="4304443" cy="4304443"/>
          </a:xfrm>
        </p:spPr>
      </p:pic>
    </p:spTree>
    <p:extLst>
      <p:ext uri="{BB962C8B-B14F-4D97-AF65-F5344CB8AC3E}">
        <p14:creationId xmlns:p14="http://schemas.microsoft.com/office/powerpoint/2010/main" val="197760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009" y="1801938"/>
            <a:ext cx="3840783" cy="1309878"/>
          </a:xfrm>
        </p:spPr>
        <p:txBody>
          <a:bodyPr>
            <a:norm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Berlin Sans FB Demi" panose="020E0802020502020306" pitchFamily="34" charset="0"/>
              </a:rPr>
              <a:t>False or misleading information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 that is reported as news is called fake news. 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A </a:t>
            </a:r>
            <a:r>
              <a:rPr lang="en-US" sz="1350" dirty="0">
                <a:solidFill>
                  <a:srgbClr val="00B050"/>
                </a:solidFill>
                <a:latin typeface="Berlin Sans FB Demi" panose="020E0802020502020306" pitchFamily="34" charset="0"/>
              </a:rPr>
              <a:t>common goal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 of fake news is to </a:t>
            </a:r>
            <a:r>
              <a:rPr lang="en-US" sz="1350" dirty="0">
                <a:solidFill>
                  <a:srgbClr val="FF0000"/>
                </a:solidFill>
                <a:latin typeface="Berlin Sans FB Demi" panose="020E0802020502020306" pitchFamily="34" charset="0"/>
              </a:rPr>
              <a:t>harm someone or something’s reputation 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or </a:t>
            </a:r>
            <a:r>
              <a:rPr lang="en-US" sz="1350" dirty="0">
                <a:solidFill>
                  <a:srgbClr val="FF0000"/>
                </a:solidFill>
                <a:latin typeface="Berlin Sans FB Demi" panose="020E0802020502020306" pitchFamily="34" charset="0"/>
              </a:rPr>
              <a:t>to profit through advertising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F2C51F-FF47-716D-0873-DFC804AB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420" y="590550"/>
            <a:ext cx="3307842" cy="355854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What is Fake News?</a:t>
            </a:r>
            <a:endParaRPr lang="en-IN" sz="2000" dirty="0">
              <a:latin typeface="Berlin Sans FB Demi" panose="020E0802020502020306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2334E8-4BD6-BEAD-6E02-F822737A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887"/>
          <a:stretch>
            <a:fillRect/>
          </a:stretch>
        </p:blipFill>
        <p:spPr>
          <a:xfrm>
            <a:off x="0" y="302514"/>
            <a:ext cx="900000" cy="931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36048-487F-1B02-4ED5-1BDE3880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" y="1943861"/>
            <a:ext cx="2831190" cy="14298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7C0-1C36-D2E5-AEAD-FFE19602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998" y="601218"/>
            <a:ext cx="3368802" cy="672846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Fake news in digital era!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BA55A-DA4E-B569-FD6F-7CB34F65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89" y="341090"/>
            <a:ext cx="1193102" cy="1193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DE0A1-C58B-F230-7087-A16BA48E1046}"/>
              </a:ext>
            </a:extLst>
          </p:cNvPr>
          <p:cNvSpPr txBox="1"/>
          <p:nvPr/>
        </p:nvSpPr>
        <p:spPr>
          <a:xfrm>
            <a:off x="2663953" y="2202418"/>
            <a:ext cx="3749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Berlin Sans FB Demi" panose="020E0802020502020306" pitchFamily="34" charset="0"/>
              </a:rPr>
              <a:t>With the rise of digital media, detecting fake News has </a:t>
            </a:r>
            <a:r>
              <a:rPr lang="en-IN" sz="1400" dirty="0">
                <a:solidFill>
                  <a:srgbClr val="00B050"/>
                </a:solidFill>
                <a:latin typeface="Berlin Sans FB Demi" panose="020E0802020502020306" pitchFamily="34" charset="0"/>
              </a:rPr>
              <a:t>become critical to prevent misinformation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5D36E-2AC0-5094-3BAB-CFAD64921A1E}"/>
              </a:ext>
            </a:extLst>
          </p:cNvPr>
          <p:cNvSpPr txBox="1"/>
          <p:nvPr/>
        </p:nvSpPr>
        <p:spPr>
          <a:xfrm>
            <a:off x="2706625" y="3146428"/>
            <a:ext cx="4407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>
                <a:latin typeface="Berlin Sans FB Demi" panose="020E0802020502020306" pitchFamily="34" charset="0"/>
              </a:rPr>
              <a:t>This project aims to build a system that can Classify </a:t>
            </a:r>
            <a:r>
              <a:rPr lang="en-IN" sz="1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news articles as REAL or FAKE </a:t>
            </a:r>
            <a:r>
              <a:rPr lang="en-IN" sz="1400" dirty="0">
                <a:latin typeface="Berlin Sans FB Demi" panose="020E0802020502020306" pitchFamily="34" charset="0"/>
              </a:rPr>
              <a:t>using Machine Learning and </a:t>
            </a:r>
            <a:r>
              <a:rPr lang="en-IN" sz="1400" dirty="0" err="1">
                <a:latin typeface="Berlin Sans FB Demi" panose="020E0802020502020306" pitchFamily="34" charset="0"/>
              </a:rPr>
              <a:t>Natuaral</a:t>
            </a:r>
            <a:r>
              <a:rPr lang="en-IN" sz="1400" dirty="0">
                <a:latin typeface="Berlin Sans FB Demi" panose="020E0802020502020306" pitchFamily="34" charset="0"/>
              </a:rPr>
              <a:t> Language Processing.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FEFA5-B50D-CC41-B8A5-90166C23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5" y="2372457"/>
            <a:ext cx="2321913" cy="15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9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11" y="776433"/>
            <a:ext cx="2788205" cy="646176"/>
          </a:xfrm>
        </p:spPr>
        <p:txBody>
          <a:bodyPr>
            <a:normAutofit/>
          </a:bodyPr>
          <a:lstStyle/>
          <a:p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Berlin Sans FB Demi" panose="020E0802020502020306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0459" y="2281333"/>
            <a:ext cx="3947541" cy="12623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1400" dirty="0">
                <a:latin typeface="Berlin Sans FB Demi" panose="020E0802020502020306" pitchFamily="34" charset="0"/>
              </a:rPr>
              <a:t>Misinformation spreads rapidly online and can </a:t>
            </a:r>
            <a:r>
              <a:rPr sz="1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influence public opinion.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400" dirty="0">
                <a:latin typeface="Berlin Sans FB Demi" panose="020E0802020502020306" pitchFamily="34" charset="0"/>
              </a:rPr>
              <a:t>Manual detection is </a:t>
            </a:r>
            <a:r>
              <a:rPr sz="1400" dirty="0">
                <a:solidFill>
                  <a:srgbClr val="00B050"/>
                </a:solidFill>
                <a:latin typeface="Berlin Sans FB Demi" panose="020E0802020502020306" pitchFamily="34" charset="0"/>
              </a:rPr>
              <a:t>time-consuming and prone to human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C1E04-5188-C45A-12C1-00D8CBA6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0" y="2281333"/>
            <a:ext cx="2890361" cy="1926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B7B97-4C00-276C-779D-F1D3A0AB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" y="810889"/>
            <a:ext cx="577263" cy="577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6761" y="2041605"/>
            <a:ext cx="4888415" cy="216472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Develop an ML-based system to detect fake news.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Utilize NLP techniques to analyze and process text data.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Integrate </a:t>
            </a:r>
            <a:r>
              <a:rPr sz="1600" dirty="0" err="1">
                <a:latin typeface="Berlin Sans FB Demi" panose="020E0802020502020306" pitchFamily="34" charset="0"/>
              </a:rPr>
              <a:t>Beaut</a:t>
            </a:r>
            <a:r>
              <a:rPr lang="en-IN" sz="1600" dirty="0" err="1">
                <a:latin typeface="Berlin Sans FB Demi" panose="020E0802020502020306" pitchFamily="34" charset="0"/>
              </a:rPr>
              <a:t>iful</a:t>
            </a:r>
            <a:r>
              <a:rPr sz="1600" dirty="0">
                <a:latin typeface="Berlin Sans FB Demi" panose="020E0802020502020306" pitchFamily="34" charset="0"/>
              </a:rPr>
              <a:t>Soup to scrape and classify real-time news.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Evaluate model performance using standard metrics.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4798-290A-168B-F6E0-EAEBEDF0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4" y="116197"/>
            <a:ext cx="1792094" cy="1792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885" y="2024950"/>
            <a:ext cx="4797347" cy="232402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Covers detection of fake news in English text articles.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Uses pre-labeled datasets and live scraped headlines.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Does not verify authenticity of news sources manually.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Can be extended for multilingual detection in future.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B4A8C-8246-D12C-AB03-EF4D9F09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" y="-118945"/>
            <a:ext cx="2007220" cy="2007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90" y="363474"/>
            <a:ext cx="2914650" cy="1207008"/>
          </a:xfrm>
        </p:spPr>
        <p:txBody>
          <a:bodyPr/>
          <a:lstStyle/>
          <a:p>
            <a:r>
              <a:rPr dirty="0">
                <a:solidFill>
                  <a:schemeClr val="accent4">
                    <a:lumMod val="50000"/>
                  </a:schemeClr>
                </a:solidFill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390" y="1890522"/>
            <a:ext cx="5829300" cy="2142744"/>
          </a:xfrm>
        </p:spPr>
        <p:txBody>
          <a:bodyPr>
            <a:normAutofit/>
          </a:bodyPr>
          <a:lstStyle/>
          <a:p>
            <a:r>
              <a:rPr lang="en-IN" sz="1400" dirty="0">
                <a:latin typeface="Berlin Sans FB Demi" panose="020E0802020502020306" pitchFamily="34" charset="0"/>
              </a:rPr>
              <a:t>Platform : windows 11</a:t>
            </a:r>
          </a:p>
          <a:p>
            <a:r>
              <a:rPr sz="1400" dirty="0">
                <a:latin typeface="Berlin Sans FB Demi" panose="020E0802020502020306" pitchFamily="34" charset="0"/>
              </a:rPr>
              <a:t>Programming Language</a:t>
            </a:r>
            <a:r>
              <a:rPr lang="en-IN" sz="1400" dirty="0">
                <a:latin typeface="Berlin Sans FB Demi" panose="020E0802020502020306" pitchFamily="34" charset="0"/>
              </a:rPr>
              <a:t> </a:t>
            </a:r>
            <a:r>
              <a:rPr sz="1400" dirty="0">
                <a:latin typeface="Berlin Sans FB Demi" panose="020E0802020502020306" pitchFamily="34" charset="0"/>
              </a:rPr>
              <a:t>: Python</a:t>
            </a:r>
          </a:p>
          <a:p>
            <a:r>
              <a:rPr sz="1400" dirty="0">
                <a:latin typeface="Berlin Sans FB Demi" panose="020E0802020502020306" pitchFamily="34" charset="0"/>
              </a:rPr>
              <a:t>Libraries: pandas, NumPy, </a:t>
            </a:r>
            <a:r>
              <a:rPr lang="en-IN" sz="1400" dirty="0">
                <a:latin typeface="Berlin Sans FB Demi" panose="020E0802020502020306" pitchFamily="34" charset="0"/>
              </a:rPr>
              <a:t>matplotlib, seaborn,</a:t>
            </a:r>
            <a:r>
              <a:rPr sz="1400" dirty="0">
                <a:latin typeface="Berlin Sans FB Demi" panose="020E0802020502020306" pitchFamily="34" charset="0"/>
              </a:rPr>
              <a:t>scikit-learn, </a:t>
            </a:r>
            <a:r>
              <a:rPr sz="1400" dirty="0" err="1">
                <a:latin typeface="Berlin Sans FB Demi" panose="020E0802020502020306" pitchFamily="34" charset="0"/>
              </a:rPr>
              <a:t>nltk</a:t>
            </a:r>
            <a:r>
              <a:rPr sz="1400" dirty="0">
                <a:latin typeface="Berlin Sans FB Demi" panose="020E0802020502020306" pitchFamily="34" charset="0"/>
              </a:rPr>
              <a:t>,</a:t>
            </a:r>
          </a:p>
          <a:p>
            <a:r>
              <a:rPr sz="1400" dirty="0">
                <a:latin typeface="Berlin Sans FB Demi" panose="020E0802020502020306" pitchFamily="34" charset="0"/>
              </a:rPr>
              <a:t>Development Environment: </a:t>
            </a:r>
            <a:r>
              <a:rPr sz="1400" dirty="0" err="1">
                <a:latin typeface="Berlin Sans FB Demi" panose="020E0802020502020306" pitchFamily="34" charset="0"/>
              </a:rPr>
              <a:t>Jupyter</a:t>
            </a:r>
            <a:r>
              <a:rPr sz="1400" dirty="0">
                <a:latin typeface="Berlin Sans FB Demi" panose="020E0802020502020306" pitchFamily="34" charset="0"/>
              </a:rPr>
              <a:t> Notebook / Google </a:t>
            </a:r>
            <a:r>
              <a:rPr sz="1400" dirty="0" err="1">
                <a:latin typeface="Berlin Sans FB Demi" panose="020E0802020502020306" pitchFamily="34" charset="0"/>
              </a:rPr>
              <a:t>Colab</a:t>
            </a:r>
            <a:r>
              <a:rPr lang="en-IN" sz="1400" dirty="0">
                <a:latin typeface="Berlin Sans FB Demi" panose="020E0802020502020306" pitchFamily="34" charset="0"/>
              </a:rPr>
              <a:t> ,Excel</a:t>
            </a:r>
            <a:endParaRPr sz="1400" dirty="0">
              <a:latin typeface="Berlin Sans FB Demi" panose="020E0802020502020306" pitchFamily="34" charset="0"/>
            </a:endParaRPr>
          </a:p>
          <a:p>
            <a:r>
              <a:rPr sz="1400" dirty="0">
                <a:latin typeface="Berlin Sans FB Demi" panose="020E0802020502020306" pitchFamily="34" charset="0"/>
              </a:rPr>
              <a:t>Data Source: Kaggle Fake News Dataset</a:t>
            </a:r>
          </a:p>
          <a:p>
            <a:r>
              <a:rPr sz="1400" dirty="0">
                <a:latin typeface="Berlin Sans FB Demi" panose="020E0802020502020306" pitchFamily="34" charset="0"/>
              </a:rPr>
              <a:t>Optional Deployment: </a:t>
            </a:r>
            <a:r>
              <a:rPr sz="1400" dirty="0" err="1">
                <a:latin typeface="Berlin Sans FB Demi" panose="020E0802020502020306" pitchFamily="34" charset="0"/>
              </a:rPr>
              <a:t>Streamlit</a:t>
            </a:r>
            <a:endParaRPr sz="1400" dirty="0">
              <a:latin typeface="Berlin Sans FB Demi" panose="020E08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B12B7-2119-7BC9-7C97-8D312987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433" y="610743"/>
            <a:ext cx="2056257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464" y="330708"/>
            <a:ext cx="2643378" cy="1207008"/>
          </a:xfrm>
        </p:spPr>
        <p:txBody>
          <a:bodyPr/>
          <a:lstStyle/>
          <a:p>
            <a:r>
              <a:rPr dirty="0">
                <a:solidFill>
                  <a:schemeClr val="accent4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174" y="2016252"/>
            <a:ext cx="4703826" cy="1828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Primary dataset from Kaggle: Fake and Real News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Web scraping using </a:t>
            </a:r>
            <a:r>
              <a:rPr sz="1600" dirty="0" err="1">
                <a:latin typeface="Berlin Sans FB Demi" panose="020E0802020502020306" pitchFamily="34" charset="0"/>
              </a:rPr>
              <a:t>BeautifulSoup</a:t>
            </a:r>
            <a:r>
              <a:rPr sz="1600" dirty="0">
                <a:latin typeface="Berlin Sans FB Demi" panose="020E0802020502020306" pitchFamily="34" charset="0"/>
              </a:rPr>
              <a:t> for real-time headlines.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sz="1600" dirty="0">
                <a:latin typeface="Berlin Sans FB Demi" panose="020E0802020502020306" pitchFamily="34" charset="0"/>
              </a:rPr>
              <a:t>Data stored in CSV format for preprocessing and modeling.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01697-2A06-28D7-850D-41E5C9E8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" y="1376552"/>
            <a:ext cx="2093722" cy="3140583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12378</TotalTime>
  <Words>1082</Words>
  <Application>Microsoft Office PowerPoint</Application>
  <PresentationFormat>Custom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Agency FB</vt:lpstr>
      <vt:lpstr>Aptos</vt:lpstr>
      <vt:lpstr>Arial</vt:lpstr>
      <vt:lpstr>Arial Unicode MS</vt:lpstr>
      <vt:lpstr>Bahnschrift Light Condensed</vt:lpstr>
      <vt:lpstr>Berlin Sans FB Demi</vt:lpstr>
      <vt:lpstr>Courier New</vt:lpstr>
      <vt:lpstr>Rockwell</vt:lpstr>
      <vt:lpstr>Rockwell Condensed</vt:lpstr>
      <vt:lpstr>Wingdings</vt:lpstr>
      <vt:lpstr>Wood Type</vt:lpstr>
      <vt:lpstr>Fake News Detection System Using Machine Learning </vt:lpstr>
      <vt:lpstr>About us</vt:lpstr>
      <vt:lpstr>What is Fake News?</vt:lpstr>
      <vt:lpstr>Fake news in digital era!</vt:lpstr>
      <vt:lpstr>Problem Statement</vt:lpstr>
      <vt:lpstr>PowerPoint Presentation</vt:lpstr>
      <vt:lpstr>PowerPoint Presentation</vt:lpstr>
      <vt:lpstr>Technology Stack</vt:lpstr>
      <vt:lpstr>Data Collection</vt:lpstr>
      <vt:lpstr>Data collection</vt:lpstr>
      <vt:lpstr>Data collection</vt:lpstr>
      <vt:lpstr>Data processing </vt:lpstr>
      <vt:lpstr>PowerPoint Presentation</vt:lpstr>
      <vt:lpstr>PowerPoint Presentation</vt:lpstr>
      <vt:lpstr>PowerPoint Presentation</vt:lpstr>
      <vt:lpstr>PowerPoint Presentation</vt:lpstr>
      <vt:lpstr>droping the unwanted data columns from the data </vt:lpstr>
      <vt:lpstr>PowerPoint Presentation</vt:lpstr>
      <vt:lpstr>Text cleaning</vt:lpstr>
      <vt:lpstr>PowerPoint Presentation</vt:lpstr>
      <vt:lpstr>PowerPoint Presentation</vt:lpstr>
      <vt:lpstr>Feature Extraction: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DIPTESH</dc:creator>
  <cp:keywords/>
  <dc:description>generated using python-pptx</dc:description>
  <cp:lastModifiedBy>dipteshchaudhary303@gmail.com</cp:lastModifiedBy>
  <cp:revision>17</cp:revision>
  <dcterms:created xsi:type="dcterms:W3CDTF">2013-01-27T09:14:16Z</dcterms:created>
  <dcterms:modified xsi:type="dcterms:W3CDTF">2025-09-05T15:05:06Z</dcterms:modified>
  <cp:category/>
</cp:coreProperties>
</file>